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oleObject"/>
  <Default Extension="png" ContentType="image/png"/>
  <Default Extension="vml" ContentType="application/vnd.openxmlformats-officedocument.vmlDrawi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828" r:id="rId2"/>
    <p:sldMasterId id="2147485791" r:id="rId3"/>
    <p:sldMasterId id="2147485804" r:id="rId4"/>
  </p:sldMasterIdLst>
  <p:notesMasterIdLst>
    <p:notesMasterId r:id="rId33"/>
  </p:notesMasterIdLst>
  <p:handoutMasterIdLst>
    <p:handoutMasterId r:id="rId34"/>
  </p:handoutMasterIdLst>
  <p:sldIdLst>
    <p:sldId id="606" r:id="rId5"/>
    <p:sldId id="607" r:id="rId6"/>
    <p:sldId id="473" r:id="rId7"/>
    <p:sldId id="467" r:id="rId8"/>
    <p:sldId id="413" r:id="rId9"/>
    <p:sldId id="468" r:id="rId10"/>
    <p:sldId id="469" r:id="rId11"/>
    <p:sldId id="406" r:id="rId12"/>
    <p:sldId id="470" r:id="rId13"/>
    <p:sldId id="471" r:id="rId14"/>
    <p:sldId id="415" r:id="rId15"/>
    <p:sldId id="474" r:id="rId16"/>
    <p:sldId id="475" r:id="rId17"/>
    <p:sldId id="476" r:id="rId18"/>
    <p:sldId id="477" r:id="rId19"/>
    <p:sldId id="478" r:id="rId20"/>
    <p:sldId id="479" r:id="rId21"/>
    <p:sldId id="481" r:id="rId22"/>
    <p:sldId id="483" r:id="rId23"/>
    <p:sldId id="409" r:id="rId24"/>
    <p:sldId id="484" r:id="rId25"/>
    <p:sldId id="410" r:id="rId26"/>
    <p:sldId id="485" r:id="rId27"/>
    <p:sldId id="486" r:id="rId28"/>
    <p:sldId id="489" r:id="rId29"/>
    <p:sldId id="487" r:id="rId30"/>
    <p:sldId id="411" r:id="rId31"/>
    <p:sldId id="488" r:id="rId3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6pPr>
    <a:lvl7pPr marL="2743200" algn="l" defTabSz="914400" rtl="0" eaLnBrk="1" latinLnBrk="0" hangingPunct="1"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7pPr>
    <a:lvl8pPr marL="3200400" algn="l" defTabSz="914400" rtl="0" eaLnBrk="1" latinLnBrk="0" hangingPunct="1"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8pPr>
    <a:lvl9pPr marL="3657600" algn="l" defTabSz="914400" rtl="0" eaLnBrk="1" latinLnBrk="0" hangingPunct="1">
      <a:defRPr sz="3000" kern="1200">
        <a:solidFill>
          <a:srgbClr val="000066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FF66"/>
    <a:srgbClr val="FFFFFF"/>
    <a:srgbClr val="292929"/>
    <a:srgbClr val="4D4D4D"/>
    <a:srgbClr val="5F5F5F"/>
    <a:srgbClr val="000000"/>
    <a:srgbClr val="6699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43" autoAdjust="0"/>
    <p:restoredTop sz="94690" autoAdjust="0"/>
  </p:normalViewPr>
  <p:slideViewPr>
    <p:cSldViewPr>
      <p:cViewPr varScale="1">
        <p:scale>
          <a:sx n="91" d="100"/>
          <a:sy n="91" d="100"/>
        </p:scale>
        <p:origin x="168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8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5052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81842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14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9856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8704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468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89090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66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91138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4866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9318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36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9523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452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0035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4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0342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259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0752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6923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1059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7933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1264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386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5538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196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14690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467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11776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561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758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19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290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31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7782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45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7987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366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413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84994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5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hyperlink" Target="http://www.cengage.com/chemistry/garrett" TargetMode="External"/><Relationship Id="rId5" Type="http://schemas.openxmlformats.org/officeDocument/2006/relationships/hyperlink" Target="http://www.cengage.com/chemistry/bettelheim" TargetMode="External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2" Type="http://schemas.openxmlformats.org/officeDocument/2006/relationships/hyperlink" Target="http://www.cengage.com/chemistry/bettelheim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44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5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949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205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0C647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en-US" altLang="en-US" smtClean="0">
              <a:ea typeface="MS PGothic" pitchFamily="34" charset="-128"/>
              <a:cs typeface="+mn-cs"/>
            </a:endParaRPr>
          </a:p>
        </p:txBody>
      </p:sp>
      <p:pic>
        <p:nvPicPr>
          <p:cNvPr id="4" name="Picture 6" descr="tro 113310629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1763"/>
            <a:ext cx="2386013" cy="2860675"/>
          </a:xfrm>
          <a:prstGeom prst="rect">
            <a:avLst/>
          </a:prstGeom>
          <a:noFill/>
          <a:ln w="9525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9" descr="BrooksCole_Logo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788" y="0"/>
            <a:ext cx="2336800" cy="96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0"/>
          <p:cNvSpPr>
            <a:spLocks noChangeArrowheads="1"/>
          </p:cNvSpPr>
          <p:nvPr userDrawn="1"/>
        </p:nvSpPr>
        <p:spPr bwMode="auto">
          <a:xfrm>
            <a:off x="2638425" y="1066800"/>
            <a:ext cx="289401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en-US" altLang="en-US" sz="2400" smtClean="0">
                <a:solidFill>
                  <a:srgbClr val="E7312D"/>
                </a:solidFill>
                <a:ea typeface="MS PGothic" pitchFamily="34" charset="-128"/>
                <a:cs typeface="+mn-cs"/>
              </a:rPr>
              <a:t>Reginald H. Garrett</a:t>
            </a:r>
          </a:p>
          <a:p>
            <a:pPr>
              <a:defRPr/>
            </a:pPr>
            <a:r>
              <a:rPr lang="en-US" altLang="en-US" sz="2400" smtClean="0">
                <a:solidFill>
                  <a:srgbClr val="E7312D"/>
                </a:solidFill>
                <a:ea typeface="MS PGothic" pitchFamily="34" charset="-128"/>
                <a:cs typeface="+mn-cs"/>
              </a:rPr>
              <a:t>Charles M. Gris</a:t>
            </a:r>
            <a:r>
              <a:rPr lang="en-US" altLang="en-US" sz="2400" smtClean="0">
                <a:solidFill>
                  <a:srgbClr val="FF0000"/>
                </a:solidFill>
                <a:ea typeface="MS PGothic" pitchFamily="34" charset="-128"/>
                <a:cs typeface="+mn-cs"/>
              </a:rPr>
              <a:t>ha</a:t>
            </a:r>
            <a:r>
              <a:rPr lang="en-US" altLang="en-US" sz="2400" smtClean="0">
                <a:solidFill>
                  <a:srgbClr val="E7312D"/>
                </a:solidFill>
                <a:ea typeface="MS PGothic" pitchFamily="34" charset="-128"/>
                <a:cs typeface="+mn-cs"/>
              </a:rPr>
              <a:t>m</a:t>
            </a:r>
          </a:p>
        </p:txBody>
      </p:sp>
      <p:sp>
        <p:nvSpPr>
          <p:cNvPr id="7" name="Rectangle 11">
            <a:hlinkClick r:id="rId4"/>
          </p:cNvPr>
          <p:cNvSpPr>
            <a:spLocks noChangeArrowheads="1"/>
          </p:cNvSpPr>
          <p:nvPr userDrawn="1"/>
        </p:nvSpPr>
        <p:spPr bwMode="auto">
          <a:xfrm>
            <a:off x="2638425" y="2468563"/>
            <a:ext cx="1841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en-US" altLang="en-US" sz="1200" smtClean="0">
              <a:solidFill>
                <a:srgbClr val="000000"/>
              </a:solidFill>
              <a:latin typeface="Verdana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 userDrawn="1"/>
        </p:nvSpPr>
        <p:spPr bwMode="auto">
          <a:xfrm>
            <a:off x="76200" y="60198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 algn="ctr">
              <a:defRPr/>
            </a:pPr>
            <a:endParaRPr lang="en-US" altLang="en-US" sz="2000" i="1" smtClean="0">
              <a:solidFill>
                <a:srgbClr val="000000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9" name="Rectangle 8">
            <a:hlinkClick r:id="rId5"/>
          </p:cNvPr>
          <p:cNvSpPr>
            <a:spLocks noChangeArrowheads="1"/>
          </p:cNvSpPr>
          <p:nvPr userDrawn="1"/>
        </p:nvSpPr>
        <p:spPr bwMode="auto">
          <a:xfrm>
            <a:off x="2638425" y="2057400"/>
            <a:ext cx="26654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en-US" altLang="en-US" sz="1200" u="sng" smtClean="0">
                <a:ea typeface="MS PGothic" pitchFamily="34" charset="-128"/>
                <a:cs typeface="+mn-cs"/>
                <a:hlinkClick r:id="rId4"/>
              </a:rPr>
              <a:t>www.cengage.com/chemistry/garrett</a:t>
            </a:r>
            <a:endParaRPr lang="en-US" altLang="en-US" sz="1200" smtClean="0">
              <a:solidFill>
                <a:srgbClr val="000000"/>
              </a:solidFill>
              <a:latin typeface="Verdana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10" name="Rectangle 13"/>
          <p:cNvSpPr>
            <a:spLocks noGrp="1" noChangeArrowheads="1"/>
          </p:cNvSpPr>
          <p:nvPr userDrawn="1"/>
        </p:nvSpPr>
        <p:spPr bwMode="auto">
          <a:xfrm>
            <a:off x="76200" y="61722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 algn="ctr">
              <a:defRPr/>
            </a:pPr>
            <a:r>
              <a:rPr lang="en-US" altLang="en-US" sz="2000" smtClean="0">
                <a:ea typeface="MS PGothic" pitchFamily="34" charset="-128"/>
                <a:cs typeface="+mn-cs"/>
              </a:rPr>
              <a:t>Reginald Garrett &amp; Charles Grisham </a:t>
            </a:r>
            <a:r>
              <a:rPr lang="en-US" altLang="en-US" sz="2000" smtClean="0">
                <a:solidFill>
                  <a:srgbClr val="000000"/>
                </a:solidFill>
                <a:ea typeface="MS PGothic" pitchFamily="34" charset="-128"/>
                <a:cs typeface="+mn-cs"/>
              </a:rPr>
              <a:t>• </a:t>
            </a:r>
            <a:r>
              <a:rPr lang="en-US" altLang="en-US" sz="2000" smtClean="0">
                <a:ea typeface="MS PGothic" pitchFamily="34" charset="-128"/>
                <a:cs typeface="+mn-cs"/>
              </a:rPr>
              <a:t>University of Virginia</a:t>
            </a:r>
            <a:endParaRPr lang="en-US" altLang="en-US" sz="2000" smtClean="0">
              <a:solidFill>
                <a:srgbClr val="000000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3048000"/>
            <a:ext cx="7772400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539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805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7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63" y="1017588"/>
            <a:ext cx="4378325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017588"/>
            <a:ext cx="4379912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4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544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24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609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995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8382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9380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9144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4338" y="73025"/>
            <a:ext cx="2227262" cy="6675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963" y="73025"/>
            <a:ext cx="6530975" cy="66754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72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0963" y="73025"/>
            <a:ext cx="8910637" cy="66754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469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FF7C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defRPr/>
            </a:pPr>
            <a:endParaRPr lang="en-US" altLang="en-US" smtClean="0">
              <a:cs typeface=""/>
            </a:endParaRPr>
          </a:p>
        </p:txBody>
      </p:sp>
      <p:sp>
        <p:nvSpPr>
          <p:cNvPr id="4" name="Rectangle 10"/>
          <p:cNvSpPr>
            <a:spLocks noChangeArrowheads="1"/>
          </p:cNvSpPr>
          <p:nvPr userDrawn="1"/>
        </p:nvSpPr>
        <p:spPr bwMode="auto">
          <a:xfrm>
            <a:off x="2638425" y="1066800"/>
            <a:ext cx="29225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2400" smtClean="0">
                <a:cs typeface=""/>
              </a:rPr>
              <a:t>Reginald H. Garrett</a:t>
            </a:r>
          </a:p>
          <a:p>
            <a:pPr>
              <a:defRPr/>
            </a:pPr>
            <a:r>
              <a:rPr lang="en-US" altLang="en-US" sz="2400" smtClean="0">
                <a:cs typeface=""/>
              </a:rPr>
              <a:t>Charles M. Grisham</a:t>
            </a:r>
          </a:p>
        </p:txBody>
      </p:sp>
      <p:sp>
        <p:nvSpPr>
          <p:cNvPr id="5" name="Rectangle 11">
            <a:hlinkClick r:id="rId2"/>
          </p:cNvPr>
          <p:cNvSpPr>
            <a:spLocks noChangeArrowheads="1"/>
          </p:cNvSpPr>
          <p:nvPr userDrawn="1"/>
        </p:nvSpPr>
        <p:spPr bwMode="auto">
          <a:xfrm>
            <a:off x="2652713" y="2057400"/>
            <a:ext cx="26654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200" u="sng" smtClean="0">
                <a:cs typeface=""/>
              </a:rPr>
              <a:t>www.cengage.com/chemistry/garrett</a:t>
            </a:r>
            <a:endParaRPr lang="en-US" altLang="en-US" sz="1200" smtClean="0">
              <a:latin typeface="Verdana" panose="020B0604030504040204" pitchFamily="34" charset="0"/>
              <a:cs typeface="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 userDrawn="1"/>
        </p:nvSpPr>
        <p:spPr bwMode="auto">
          <a:xfrm>
            <a:off x="76200" y="62484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000">
                <a:cs typeface=""/>
              </a:rPr>
              <a:t>© 2017 Cengage Learning. All Rights Reserved. May not be copied, scanned, or duplicated, in whole or in part, except for use as permitted in a license distributed with a certain product or service or otherwise on a password-protected website for classroom use.</a:t>
            </a:r>
            <a:endParaRPr lang="en-US" altLang="en-US" sz="700">
              <a:solidFill>
                <a:srgbClr val="000000"/>
              </a:solidFill>
              <a:cs typeface=""/>
            </a:endParaRPr>
          </a:p>
        </p:txBody>
      </p:sp>
      <p:pic>
        <p:nvPicPr>
          <p:cNvPr id="7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85738"/>
            <a:ext cx="2368550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t="20270" r="13045" b="22020"/>
          <a:stretch>
            <a:fillRect/>
          </a:stretch>
        </p:blipFill>
        <p:spPr bwMode="auto">
          <a:xfrm>
            <a:off x="6858000" y="-3175"/>
            <a:ext cx="2286000" cy="9413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73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3352800"/>
            <a:ext cx="7772400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1624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099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4573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63" y="1017588"/>
            <a:ext cx="4378325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017588"/>
            <a:ext cx="4379912" cy="5730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767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27315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134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7540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40834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8974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045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4338" y="73025"/>
            <a:ext cx="2227262" cy="6675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963" y="73025"/>
            <a:ext cx="6530975" cy="66754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554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0963" y="73025"/>
            <a:ext cx="8910637" cy="66754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07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36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52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52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496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2074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646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272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669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5246013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41653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34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869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5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95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07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0649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991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1993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6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1828800" y="6494463"/>
            <a:ext cx="5334000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800" smtClean="0">
                <a:solidFill>
                  <a:srgbClr val="000099"/>
                </a:solidFill>
                <a:ea typeface="+mn-ea"/>
                <a:cs typeface="+mn-cs"/>
              </a:rPr>
              <a:t>Garrett and Grisham, Biochemistry, Third Edition </a:t>
            </a:r>
          </a:p>
        </p:txBody>
      </p:sp>
      <p:pic>
        <p:nvPicPr>
          <p:cNvPr id="1029" name="Picture 6" descr="BrooksColeLogo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92813"/>
            <a:ext cx="1524000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636" r:id="rId1"/>
    <p:sldLayoutId id="2147485637" r:id="rId2"/>
    <p:sldLayoutId id="2147485638" r:id="rId3"/>
    <p:sldLayoutId id="2147485639" r:id="rId4"/>
    <p:sldLayoutId id="2147485640" r:id="rId5"/>
    <p:sldLayoutId id="2147485641" r:id="rId6"/>
    <p:sldLayoutId id="2147485642" r:id="rId7"/>
    <p:sldLayoutId id="2147485643" r:id="rId8"/>
    <p:sldLayoutId id="2147485644" r:id="rId9"/>
    <p:sldLayoutId id="2147485645" r:id="rId10"/>
    <p:sldLayoutId id="2147485646" r:id="rId11"/>
    <p:sldLayoutId id="214748564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rgbClr val="0000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rgbClr val="0000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rgbClr val="000066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7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3"/>
          <p:cNvSpPr>
            <a:spLocks noChangeArrowheads="1"/>
          </p:cNvSpPr>
          <p:nvPr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0C647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en-US" altLang="en-US" smtClean="0">
              <a:ea typeface="MS PGothic" pitchFamily="34" charset="-128"/>
              <a:cs typeface="+mn-cs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3" y="73025"/>
            <a:ext cx="8377237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3" y="1017588"/>
            <a:ext cx="8910637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4101" name="Picture 1" descr="tro snippet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0"/>
            <a:ext cx="939800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789" r:id="rId1"/>
    <p:sldLayoutId id="2147485671" r:id="rId2"/>
    <p:sldLayoutId id="2147485672" r:id="rId3"/>
    <p:sldLayoutId id="2147485673" r:id="rId4"/>
    <p:sldLayoutId id="2147485674" r:id="rId5"/>
    <p:sldLayoutId id="2147485675" r:id="rId6"/>
    <p:sldLayoutId id="2147485676" r:id="rId7"/>
    <p:sldLayoutId id="2147485677" r:id="rId8"/>
    <p:sldLayoutId id="2147485678" r:id="rId9"/>
    <p:sldLayoutId id="2147485679" r:id="rId10"/>
    <p:sldLayoutId id="2147485680" r:id="rId11"/>
    <p:sldLayoutId id="2147485681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chemeClr val="bg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chemeClr val="bg1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chemeClr val="bg1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chemeClr val="bg1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charset="0"/>
        <a:buChar char="•"/>
        <a:defRPr sz="2800">
          <a:solidFill>
            <a:schemeClr val="bg1"/>
          </a:solidFill>
          <a:latin typeface="+mn-lt"/>
          <a:ea typeface="MS PGothic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5588" cy="938213"/>
          </a:xfrm>
          <a:prstGeom prst="rect">
            <a:avLst/>
          </a:prstGeom>
          <a:solidFill>
            <a:srgbClr val="FF7C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mtClean="0">
              <a:cs typeface="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3" y="73025"/>
            <a:ext cx="8377237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3" y="1017588"/>
            <a:ext cx="8910637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29" name="Picture 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8" t="42223" r="37915" b="39999"/>
          <a:stretch>
            <a:fillRect/>
          </a:stretch>
        </p:blipFill>
        <p:spPr bwMode="auto">
          <a:xfrm>
            <a:off x="8145463" y="0"/>
            <a:ext cx="1000125" cy="94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1307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92" r:id="rId1"/>
    <p:sldLayoutId id="2147485793" r:id="rId2"/>
    <p:sldLayoutId id="2147485794" r:id="rId3"/>
    <p:sldLayoutId id="2147485795" r:id="rId4"/>
    <p:sldLayoutId id="2147485796" r:id="rId5"/>
    <p:sldLayoutId id="2147485797" r:id="rId6"/>
    <p:sldLayoutId id="2147485798" r:id="rId7"/>
    <p:sldLayoutId id="2147485799" r:id="rId8"/>
    <p:sldLayoutId id="2147485800" r:id="rId9"/>
    <p:sldLayoutId id="2147485801" r:id="rId10"/>
    <p:sldLayoutId id="2147485802" r:id="rId11"/>
    <p:sldLayoutId id="2147485803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anose="02020603050405020304" pitchFamily="18" charset="0"/>
        <a:buChar char="•"/>
        <a:defRPr sz="2800">
          <a:solidFill>
            <a:srgbClr val="000066"/>
          </a:solidFill>
          <a:latin typeface="+mn-lt"/>
          <a:ea typeface="ＭＳ Ｐゴシック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Font typeface="Times" pitchFamily="28" charset="0"/>
        <a:buChar char="•"/>
        <a:defRPr sz="28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1828800" y="6494463"/>
            <a:ext cx="5334000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3000">
                <a:solidFill>
                  <a:srgbClr val="000066"/>
                </a:solidFill>
                <a:latin typeface="Arial" pitchFamily="34" charset="0"/>
              </a:defRPr>
            </a:lvl1pPr>
            <a:lvl2pPr marL="742950" indent="-285750">
              <a:defRPr sz="3000">
                <a:solidFill>
                  <a:srgbClr val="000066"/>
                </a:solidFill>
                <a:latin typeface="Arial" pitchFamily="34" charset="0"/>
              </a:defRPr>
            </a:lvl2pPr>
            <a:lvl3pPr marL="11430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3pPr>
            <a:lvl4pPr marL="16002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4pPr>
            <a:lvl5pPr marL="2057400" indent="-228600">
              <a:defRPr sz="3000">
                <a:solidFill>
                  <a:srgbClr val="000066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66"/>
                </a:solidFill>
                <a:latin typeface="Arial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800" smtClean="0">
                <a:solidFill>
                  <a:srgbClr val="000099"/>
                </a:solidFill>
                <a:ea typeface=""/>
                <a:cs typeface=""/>
              </a:rPr>
              <a:t>Garrett and Grisham, Biochemistry, Third Edition </a:t>
            </a:r>
          </a:p>
        </p:txBody>
      </p:sp>
      <p:pic>
        <p:nvPicPr>
          <p:cNvPr id="1029" name="Picture 6" descr="BrooksColeLogo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92813"/>
            <a:ext cx="1524000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722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805" r:id="rId1"/>
    <p:sldLayoutId id="2147485806" r:id="rId2"/>
    <p:sldLayoutId id="2147485807" r:id="rId3"/>
    <p:sldLayoutId id="2147485808" r:id="rId4"/>
    <p:sldLayoutId id="2147485809" r:id="rId5"/>
    <p:sldLayoutId id="2147485810" r:id="rId6"/>
    <p:sldLayoutId id="2147485811" r:id="rId7"/>
    <p:sldLayoutId id="2147485812" r:id="rId8"/>
    <p:sldLayoutId id="2147485813" r:id="rId9"/>
    <p:sldLayoutId id="2147485814" r:id="rId10"/>
    <p:sldLayoutId id="2147485815" r:id="rId11"/>
    <p:sldLayoutId id="214748581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rgbClr val="A5002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rgbClr val="0000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rgbClr val="0000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rgbClr val="000066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sigmaaldrich.com/img/assets/4202/MetabolicPathways_6_17_04_.pdf" TargetMode="External"/><Relationship Id="rId3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048000"/>
            <a:ext cx="7772400" cy="2286000"/>
          </a:xfrm>
        </p:spPr>
        <p:txBody>
          <a:bodyPr/>
          <a:lstStyle/>
          <a:p>
            <a:r>
              <a:rPr lang="en-US" altLang="en-US" i="1" smtClean="0">
                <a:ea typeface="ＭＳ Ｐゴシック" panose="020B0600070205080204" pitchFamily="34" charset="-128"/>
              </a:rPr>
              <a:t>Chapter 1</a:t>
            </a:r>
            <a:br>
              <a:rPr lang="en-US" altLang="en-US" i="1" smtClean="0">
                <a:ea typeface="ＭＳ Ｐゴシック" panose="020B0600070205080204" pitchFamily="34" charset="-128"/>
              </a:rPr>
            </a:br>
            <a:r>
              <a:rPr lang="en-US" altLang="en-US" smtClean="0">
                <a:ea typeface="ＭＳ Ｐゴシック" panose="020B0600070205080204" pitchFamily="34" charset="-128"/>
              </a:rPr>
              <a:t>The Facts of Life: </a:t>
            </a:r>
            <a:br>
              <a:rPr lang="en-US" altLang="en-US" smtClean="0">
                <a:ea typeface="ＭＳ Ｐゴシック" panose="020B0600070205080204" pitchFamily="34" charset="-128"/>
              </a:rPr>
            </a:br>
            <a:r>
              <a:rPr lang="en-US" altLang="en-US" smtClean="0">
                <a:ea typeface="ＭＳ Ｐゴシック" panose="020B0600070205080204" pitchFamily="34" charset="-128"/>
              </a:rPr>
              <a:t>Chemistry is the Logic of Biological Phenomena</a:t>
            </a:r>
            <a:endParaRPr lang="en-US" altLang="en-US" b="1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009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Box 3"/>
          <p:cNvSpPr txBox="1">
            <a:spLocks noChangeArrowheads="1"/>
          </p:cNvSpPr>
          <p:nvPr/>
        </p:nvSpPr>
        <p:spPr bwMode="auto">
          <a:xfrm>
            <a:off x="1905000" y="1995488"/>
            <a:ext cx="18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1200">
              <a:solidFill>
                <a:srgbClr val="000066"/>
              </a:solidFill>
            </a:endParaRPr>
          </a:p>
        </p:txBody>
      </p:sp>
      <p:pic>
        <p:nvPicPr>
          <p:cNvPr id="7885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0"/>
            <a:ext cx="5829300" cy="754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A500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SzTx/>
              <a:buFontTx/>
              <a:buNone/>
            </a:pPr>
            <a:endParaRPr lang="en-US" altLang="en-US" sz="3000"/>
          </a:p>
        </p:txBody>
      </p:sp>
      <p:sp>
        <p:nvSpPr>
          <p:cNvPr id="80899" name="Text Box 3"/>
          <p:cNvSpPr txBox="1">
            <a:spLocks noChangeArrowheads="1"/>
          </p:cNvSpPr>
          <p:nvPr/>
        </p:nvSpPr>
        <p:spPr bwMode="auto">
          <a:xfrm>
            <a:off x="304800" y="1143000"/>
            <a:ext cx="2438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en-US" sz="1600"/>
              <a:t>Figure 1.8</a:t>
            </a:r>
            <a:br>
              <a:rPr lang="en-US" altLang="en-US" sz="1600"/>
            </a:br>
            <a:r>
              <a:rPr lang="en-US" altLang="en-US" sz="1600"/>
              <a:t>Molecular organization in the cell is a hierarchy. </a:t>
            </a:r>
          </a:p>
        </p:txBody>
      </p:sp>
      <p:sp>
        <p:nvSpPr>
          <p:cNvPr id="80900" name="Text Box 4"/>
          <p:cNvSpPr txBox="1">
            <a:spLocks noChangeArrowheads="1"/>
          </p:cNvSpPr>
          <p:nvPr/>
        </p:nvSpPr>
        <p:spPr bwMode="auto">
          <a:xfrm>
            <a:off x="533400" y="381000"/>
            <a:ext cx="81534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  <a:buSzTx/>
              <a:buFontTx/>
              <a:buNone/>
            </a:pPr>
            <a:endParaRPr lang="en-US" altLang="en-US" sz="3000" i="1">
              <a:solidFill>
                <a:srgbClr val="A50021"/>
              </a:solidFill>
            </a:endParaRPr>
          </a:p>
        </p:txBody>
      </p:sp>
      <p:pic>
        <p:nvPicPr>
          <p:cNvPr id="80901" name="Picture 5" descr="01-08"/>
          <p:cNvPicPr>
            <a:picLocks noGrp="1" noChangeAspect="1" noChangeArrowheads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0" y="304800"/>
            <a:ext cx="4495800" cy="7239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1" name="Picture 7" descr="f01-08A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6248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itle 1"/>
          <p:cNvSpPr>
            <a:spLocks noGrp="1"/>
          </p:cNvSpPr>
          <p:nvPr>
            <p:ph type="title"/>
          </p:nvPr>
        </p:nvSpPr>
        <p:spPr>
          <a:xfrm>
            <a:off x="-33338" y="76200"/>
            <a:ext cx="8377238" cy="833438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Fig.1.9  Biopolymers (aka. macromolecules)</a:t>
            </a:r>
          </a:p>
        </p:txBody>
      </p:sp>
      <p:sp>
        <p:nvSpPr>
          <p:cNvPr id="83970" name="TextBox 4"/>
          <p:cNvSpPr txBox="1">
            <a:spLocks noChangeArrowheads="1"/>
          </p:cNvSpPr>
          <p:nvPr/>
        </p:nvSpPr>
        <p:spPr bwMode="auto">
          <a:xfrm>
            <a:off x="914400" y="1676400"/>
            <a:ext cx="466725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3000">
                <a:solidFill>
                  <a:srgbClr val="000066"/>
                </a:solidFill>
              </a:rPr>
              <a:t>Amino acids build proteins</a:t>
            </a:r>
          </a:p>
        </p:txBody>
      </p:sp>
      <p:pic>
        <p:nvPicPr>
          <p:cNvPr id="83971" name="Picture 3" descr="f01-09A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8" y="2743200"/>
            <a:ext cx="9066212" cy="239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Fig.1.9  Biopolymers (aka. macromolecules)</a:t>
            </a:r>
          </a:p>
        </p:txBody>
      </p:sp>
      <p:pic>
        <p:nvPicPr>
          <p:cNvPr id="86018" name="Picture 8" descr="f01-09B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743200"/>
            <a:ext cx="8915400" cy="256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19" name="TextBox 4"/>
          <p:cNvSpPr txBox="1">
            <a:spLocks noChangeArrowheads="1"/>
          </p:cNvSpPr>
          <p:nvPr/>
        </p:nvSpPr>
        <p:spPr bwMode="auto">
          <a:xfrm>
            <a:off x="609600" y="1447800"/>
            <a:ext cx="73914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3000">
                <a:solidFill>
                  <a:srgbClr val="000066"/>
                </a:solidFill>
              </a:rPr>
              <a:t>Polysaccharides are built by joining sugars together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Fig.1.9  Biopolymers (aka. macromolecules)</a:t>
            </a:r>
          </a:p>
        </p:txBody>
      </p:sp>
      <p:pic>
        <p:nvPicPr>
          <p:cNvPr id="88066" name="Picture 8" descr="f01-09C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" y="2438400"/>
            <a:ext cx="893127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7" name="TextBox 4"/>
          <p:cNvSpPr txBox="1">
            <a:spLocks noChangeArrowheads="1"/>
          </p:cNvSpPr>
          <p:nvPr/>
        </p:nvSpPr>
        <p:spPr bwMode="auto">
          <a:xfrm>
            <a:off x="609600" y="1524000"/>
            <a:ext cx="725011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3000">
                <a:solidFill>
                  <a:srgbClr val="000066"/>
                </a:solidFill>
              </a:rPr>
              <a:t>Nucleic acids are polymers of nucleotides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The Major Biopolymers</a:t>
            </a:r>
          </a:p>
        </p:txBody>
      </p:sp>
      <p:pic>
        <p:nvPicPr>
          <p:cNvPr id="90114" name="Picture 7" descr="01f10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" y="1900238"/>
            <a:ext cx="8910637" cy="396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Sec. 1.4   Properties of Biomolecules Reflect </a:t>
            </a:r>
            <a:br>
              <a:rPr lang="en-US" altLang="en-US" sz="2800">
                <a:ea typeface="MS PGothic" charset="-128"/>
                <a:cs typeface="ＭＳ Ｐゴシック" charset="-128"/>
              </a:rPr>
            </a:br>
            <a:r>
              <a:rPr lang="en-US" altLang="en-US" sz="2800">
                <a:ea typeface="MS PGothic" charset="-128"/>
                <a:cs typeface="ＭＳ Ｐゴシック" charset="-128"/>
              </a:rPr>
              <a:t>Their Fitness to the Living Condition</a:t>
            </a:r>
          </a:p>
        </p:txBody>
      </p:sp>
      <p:sp>
        <p:nvSpPr>
          <p:cNvPr id="92162" name="Content Placeholder 2"/>
          <p:cNvSpPr>
            <a:spLocks noGrp="1"/>
          </p:cNvSpPr>
          <p:nvPr>
            <p:ph idx="4294967295"/>
          </p:nvPr>
        </p:nvSpPr>
        <p:spPr>
          <a:xfrm>
            <a:off x="0" y="1219200"/>
            <a:ext cx="8910638" cy="3325813"/>
          </a:xfrm>
        </p:spPr>
        <p:txBody>
          <a:bodyPr/>
          <a:lstStyle/>
          <a:p>
            <a:pPr eaLnBrk="1" hangingPunct="1"/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Macromolecules and their building blocks have a “sense” or directionality</a:t>
            </a:r>
          </a:p>
          <a:p>
            <a:pPr eaLnBrk="1" hangingPunct="1"/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Macromolecules are informational</a:t>
            </a:r>
          </a:p>
          <a:p>
            <a:pPr eaLnBrk="1" hangingPunct="1"/>
            <a:endParaRPr lang="en-US" altLang="en-US">
              <a:ea typeface="MS PGothic" charset="-128"/>
              <a:cs typeface="ＭＳ Ｐゴシック" charset="-128"/>
            </a:endParaRPr>
          </a:p>
          <a:p>
            <a:pPr eaLnBrk="1" hangingPunct="1"/>
            <a:r>
              <a:rPr lang="en-US" altLang="en-US">
                <a:ea typeface="MS PGothic" charset="-128"/>
                <a:cs typeface="ＭＳ Ｐゴシック" charset="-128"/>
              </a:rPr>
              <a:t>Biomolecules have characteristic three-dimensional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7996237" cy="914400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Figure 1.17  Denaturation and renaturation of the intricate structure of a protein.</a:t>
            </a:r>
          </a:p>
        </p:txBody>
      </p:sp>
      <p:pic>
        <p:nvPicPr>
          <p:cNvPr id="94210" name="Picture 8" descr="01f17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772400" cy="557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3"/>
          <p:cNvSpPr>
            <a:spLocks noChangeArrowheads="1"/>
          </p:cNvSpPr>
          <p:nvPr/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 marL="342900" indent="-3429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3400">
              <a:solidFill>
                <a:srgbClr val="000066"/>
              </a:solidFill>
            </a:endParaRPr>
          </a:p>
          <a:p>
            <a:pPr eaLnBrk="1" hangingPunct="1">
              <a:buFontTx/>
              <a:buChar char="•"/>
            </a:pPr>
            <a:r>
              <a:rPr lang="en-US" altLang="en-US" sz="3400"/>
              <a:t>Maintain Biological Structure</a:t>
            </a:r>
            <a:r>
              <a:rPr lang="en-US" altLang="en-US" sz="3000"/>
              <a:t> </a:t>
            </a:r>
          </a:p>
          <a:p>
            <a:pPr eaLnBrk="1" hangingPunct="1">
              <a:buFontTx/>
              <a:buNone/>
            </a:pPr>
            <a:endParaRPr lang="en-US" altLang="en-US" sz="3400"/>
          </a:p>
          <a:p>
            <a:pPr eaLnBrk="1" hangingPunct="1">
              <a:buFontTx/>
              <a:buChar char="•"/>
            </a:pPr>
            <a:r>
              <a:rPr lang="en-US" altLang="en-US" sz="3400"/>
              <a:t>Determine Biomolecular Interactions</a:t>
            </a:r>
          </a:p>
        </p:txBody>
      </p:sp>
      <p:sp>
        <p:nvSpPr>
          <p:cNvPr id="99330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/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700" i="1">
                <a:solidFill>
                  <a:schemeClr val="accent2"/>
                </a:solidFill>
              </a:rPr>
              <a:t>Weak Forces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 descr="01-01A"/>
          <p:cNvSpPr>
            <a:spLocks noGrp="1" noChangeAspect="1" noChangeArrowheads="1"/>
          </p:cNvSpPr>
          <p:nvPr/>
        </p:nvSpPr>
        <p:spPr bwMode="auto">
          <a:xfrm>
            <a:off x="0" y="766763"/>
            <a:ext cx="5715000" cy="570865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 smtClean="0"/>
          </a:p>
        </p:txBody>
      </p:sp>
      <p:sp>
        <p:nvSpPr>
          <p:cNvPr id="488451" name="Rectangle 3" descr="01-01B"/>
          <p:cNvSpPr>
            <a:spLocks noGrp="1" noChangeAspect="1" noChangeArrowheads="1"/>
          </p:cNvSpPr>
          <p:nvPr/>
        </p:nvSpPr>
        <p:spPr bwMode="auto">
          <a:xfrm>
            <a:off x="4651375" y="762000"/>
            <a:ext cx="4492625" cy="5715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 smtClean="0"/>
          </a:p>
        </p:txBody>
      </p:sp>
    </p:spTree>
    <p:extLst>
      <p:ext uri="{BB962C8B-B14F-4D97-AF65-F5344CB8AC3E}">
        <p14:creationId xmlns:p14="http://schemas.microsoft.com/office/powerpoint/2010/main" val="182167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8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8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450" grpId="0" animBg="1"/>
      <p:bldP spid="4884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 descr="weakintera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-152400"/>
            <a:ext cx="6605588" cy="777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1" name="Picture 2" descr="coulomb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0"/>
            <a:ext cx="4867275" cy="698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1027" descr="VanderWaa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6988"/>
            <a:ext cx="8305800" cy="705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7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7996237" cy="914400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 1.12  Van der Waals Forces Are Important to Biomolecular Interactions</a:t>
            </a:r>
          </a:p>
        </p:txBody>
      </p:sp>
      <p:pic>
        <p:nvPicPr>
          <p:cNvPr id="106498" name="Picture 3" descr="01f12AB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" y="1219200"/>
            <a:ext cx="8910637" cy="353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499" name="Text Box 6"/>
          <p:cNvSpPr txBox="1">
            <a:spLocks noChangeArrowheads="1"/>
          </p:cNvSpPr>
          <p:nvPr/>
        </p:nvSpPr>
        <p:spPr bwMode="auto">
          <a:xfrm>
            <a:off x="0" y="4918075"/>
            <a:ext cx="9144000" cy="155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en-US" sz="1600">
                <a:solidFill>
                  <a:srgbClr val="000066"/>
                </a:solidFill>
              </a:rPr>
              <a:t>Figure 1.12</a:t>
            </a:r>
            <a:br>
              <a:rPr lang="en-US" altLang="en-US" sz="1600">
                <a:solidFill>
                  <a:srgbClr val="000066"/>
                </a:solidFill>
              </a:rPr>
            </a:br>
            <a:r>
              <a:rPr lang="en-US" altLang="en-US" sz="1600">
                <a:solidFill>
                  <a:srgbClr val="000066"/>
                </a:solidFill>
              </a:rPr>
              <a:t>Van der Waals packing is enhanced in molecules that are structurally complementary. Gln</a:t>
            </a:r>
            <a:r>
              <a:rPr lang="en-US" altLang="en-US" sz="1600" baseline="30000">
                <a:solidFill>
                  <a:srgbClr val="000066"/>
                </a:solidFill>
              </a:rPr>
              <a:t>121</a:t>
            </a:r>
            <a:r>
              <a:rPr lang="en-US" altLang="en-US" sz="1600">
                <a:solidFill>
                  <a:srgbClr val="000066"/>
                </a:solidFill>
              </a:rPr>
              <a:t> represents a surface protuberance on the protein lysozyme. This protuberance fits nicely within a pocket (formed by Tyr</a:t>
            </a:r>
            <a:r>
              <a:rPr lang="en-US" altLang="en-US" sz="1600" baseline="30000">
                <a:solidFill>
                  <a:srgbClr val="000066"/>
                </a:solidFill>
              </a:rPr>
              <a:t>101</a:t>
            </a:r>
            <a:r>
              <a:rPr lang="en-US" altLang="en-US" sz="1600">
                <a:solidFill>
                  <a:srgbClr val="000066"/>
                </a:solidFill>
              </a:rPr>
              <a:t>, Tyr</a:t>
            </a:r>
            <a:r>
              <a:rPr lang="en-US" altLang="en-US" sz="1600" baseline="30000">
                <a:solidFill>
                  <a:srgbClr val="000066"/>
                </a:solidFill>
              </a:rPr>
              <a:t>32</a:t>
            </a:r>
            <a:r>
              <a:rPr lang="en-US" altLang="en-US" sz="1600">
                <a:solidFill>
                  <a:srgbClr val="000066"/>
                </a:solidFill>
              </a:rPr>
              <a:t>, Phe</a:t>
            </a:r>
            <a:r>
              <a:rPr lang="en-US" altLang="en-US" sz="1600" baseline="30000">
                <a:solidFill>
                  <a:srgbClr val="000066"/>
                </a:solidFill>
              </a:rPr>
              <a:t>91</a:t>
            </a:r>
            <a:r>
              <a:rPr lang="en-US" altLang="en-US" sz="1600">
                <a:solidFill>
                  <a:srgbClr val="000066"/>
                </a:solidFill>
              </a:rPr>
              <a:t>, and Trp</a:t>
            </a:r>
            <a:r>
              <a:rPr lang="en-US" altLang="en-US" sz="1600" baseline="30000">
                <a:solidFill>
                  <a:srgbClr val="000066"/>
                </a:solidFill>
              </a:rPr>
              <a:t>92</a:t>
            </a:r>
            <a:r>
              <a:rPr lang="en-US" altLang="en-US" sz="1600">
                <a:solidFill>
                  <a:srgbClr val="000066"/>
                </a:solidFill>
              </a:rPr>
              <a:t>) in the antigen-binding domain of an antibody raised against lysozyme. (See also Figure 1.16.) (a) A ball-and-stick model. (b) A space-filling representation. (</a:t>
            </a:r>
            <a:r>
              <a:rPr lang="en-US" altLang="en-US" sz="1600" i="1">
                <a:solidFill>
                  <a:srgbClr val="000066"/>
                </a:solidFill>
              </a:rPr>
              <a:t>From</a:t>
            </a:r>
            <a:r>
              <a:rPr lang="en-US" altLang="en-US" sz="1600">
                <a:solidFill>
                  <a:srgbClr val="000066"/>
                </a:solidFill>
              </a:rPr>
              <a:t> Science </a:t>
            </a:r>
            <a:r>
              <a:rPr lang="en-US" altLang="en-US" sz="1600" b="1" i="1">
                <a:solidFill>
                  <a:srgbClr val="000066"/>
                </a:solidFill>
              </a:rPr>
              <a:t>233</a:t>
            </a:r>
            <a:r>
              <a:rPr lang="en-US" altLang="en-US" sz="1600" i="1">
                <a:solidFill>
                  <a:srgbClr val="000066"/>
                </a:solidFill>
              </a:rPr>
              <a:t>:751 (1986), figure 5</a:t>
            </a:r>
            <a:r>
              <a:rPr lang="en-US" altLang="en-US" sz="1600">
                <a:solidFill>
                  <a:srgbClr val="000066"/>
                </a:solidFill>
              </a:rPr>
              <a:t>.)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 1.14  Some biologically important H bonds</a:t>
            </a:r>
          </a:p>
        </p:txBody>
      </p:sp>
      <p:pic>
        <p:nvPicPr>
          <p:cNvPr id="109570" name="Picture 8" descr="f01-14A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263" y="990600"/>
            <a:ext cx="6637337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571" name="TextBox 3"/>
          <p:cNvSpPr txBox="1">
            <a:spLocks noChangeArrowheads="1"/>
          </p:cNvSpPr>
          <p:nvPr/>
        </p:nvSpPr>
        <p:spPr bwMode="auto">
          <a:xfrm>
            <a:off x="228600" y="1676400"/>
            <a:ext cx="22098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>
              <a:solidFill>
                <a:srgbClr val="00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TextBox 3"/>
          <p:cNvSpPr txBox="1">
            <a:spLocks noChangeArrowheads="1"/>
          </p:cNvSpPr>
          <p:nvPr/>
        </p:nvSpPr>
        <p:spPr bwMode="auto">
          <a:xfrm>
            <a:off x="228600" y="1676400"/>
            <a:ext cx="22098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>
              <a:solidFill>
                <a:srgbClr val="000066"/>
              </a:solidFill>
            </a:endParaRPr>
          </a:p>
        </p:txBody>
      </p:sp>
      <p:pic>
        <p:nvPicPr>
          <p:cNvPr id="111618" name="Picture 9" descr="f01-14B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04800"/>
            <a:ext cx="43434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19" name="Text Box 7"/>
          <p:cNvSpPr txBox="1">
            <a:spLocks noChangeArrowheads="1"/>
          </p:cNvSpPr>
          <p:nvPr/>
        </p:nvSpPr>
        <p:spPr bwMode="auto">
          <a:xfrm>
            <a:off x="533400" y="533400"/>
            <a:ext cx="2590800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en-US" sz="2000">
                <a:solidFill>
                  <a:srgbClr val="000066"/>
                </a:solidFill>
              </a:rPr>
              <a:t>Figure 1.14</a:t>
            </a:r>
            <a:br>
              <a:rPr lang="en-US" altLang="en-US" sz="2000">
                <a:solidFill>
                  <a:srgbClr val="000066"/>
                </a:solidFill>
              </a:rPr>
            </a:br>
            <a:r>
              <a:rPr lang="en-US" altLang="en-US" sz="2000">
                <a:solidFill>
                  <a:srgbClr val="000066"/>
                </a:solidFill>
              </a:rPr>
              <a:t>Some of the biologically important functional groups that serve as H bond donors and acceptors.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Fig. 1.14  Some biologically important H bonds</a:t>
            </a:r>
          </a:p>
        </p:txBody>
      </p:sp>
      <p:pic>
        <p:nvPicPr>
          <p:cNvPr id="113666" name="Picture 8" descr="f01-14A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263" y="990600"/>
            <a:ext cx="6637337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3667" name="TextBox 3"/>
          <p:cNvSpPr txBox="1">
            <a:spLocks noChangeArrowheads="1"/>
          </p:cNvSpPr>
          <p:nvPr/>
        </p:nvSpPr>
        <p:spPr bwMode="auto">
          <a:xfrm>
            <a:off x="228600" y="1676400"/>
            <a:ext cx="22098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>
              <a:solidFill>
                <a:srgbClr val="00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hlink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BondEnerg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25" y="-180975"/>
            <a:ext cx="7254875" cy="853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4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TextBox 3"/>
          <p:cNvSpPr txBox="1">
            <a:spLocks noChangeArrowheads="1"/>
          </p:cNvSpPr>
          <p:nvPr/>
        </p:nvSpPr>
        <p:spPr bwMode="auto">
          <a:xfrm>
            <a:off x="228600" y="1676400"/>
            <a:ext cx="22098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3000">
              <a:solidFill>
                <a:srgbClr val="000066"/>
              </a:solidFill>
            </a:endParaRPr>
          </a:p>
        </p:txBody>
      </p:sp>
      <p:sp>
        <p:nvSpPr>
          <p:cNvPr id="116738" name="Rectangle 2050"/>
          <p:cNvSpPr>
            <a:spLocks noGrp="1" noChangeArrowheads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pPr algn="ctr"/>
            <a:r>
              <a:rPr lang="en-US" altLang="en-US" i="1">
                <a:solidFill>
                  <a:schemeClr val="accent2"/>
                </a:solidFill>
                <a:ea typeface="MS PGothic" charset="-128"/>
                <a:cs typeface="ＭＳ Ｐゴシック" charset="-128"/>
              </a:rPr>
              <a:t>Two Important Points About Weak Forces</a:t>
            </a:r>
          </a:p>
        </p:txBody>
      </p:sp>
      <p:sp>
        <p:nvSpPr>
          <p:cNvPr id="116739" name="Rectangle 2051"/>
          <p:cNvSpPr txBox="1">
            <a:spLocks noChangeArrowheads="1"/>
          </p:cNvSpPr>
          <p:nvPr/>
        </p:nvSpPr>
        <p:spPr bwMode="auto">
          <a:xfrm>
            <a:off x="685800" y="1981200"/>
            <a:ext cx="77724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 marL="342900" indent="-3429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endParaRPr lang="en-US" altLang="en-US" sz="3000"/>
          </a:p>
          <a:p>
            <a:r>
              <a:rPr lang="en-US" altLang="en-US" sz="3000"/>
              <a:t>Biomolecular Recognition is Mediated by Weak Chemical Forces</a:t>
            </a:r>
          </a:p>
          <a:p>
            <a:endParaRPr lang="en-US" altLang="en-US" sz="3000"/>
          </a:p>
          <a:p>
            <a:r>
              <a:rPr lang="en-US" altLang="en-US" sz="3000"/>
              <a:t>Weak Forces Restrict Organisms to a Narrow Range of Environmental Conditions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extBox 3"/>
          <p:cNvSpPr txBox="1">
            <a:spLocks noChangeArrowheads="1"/>
          </p:cNvSpPr>
          <p:nvPr/>
        </p:nvSpPr>
        <p:spPr bwMode="auto">
          <a:xfrm>
            <a:off x="1905000" y="1995488"/>
            <a:ext cx="18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1200">
              <a:solidFill>
                <a:srgbClr val="000066"/>
              </a:solidFill>
            </a:endParaRPr>
          </a:p>
        </p:txBody>
      </p:sp>
      <p:graphicFrame>
        <p:nvGraphicFramePr>
          <p:cNvPr id="64514" name="Object 2"/>
          <p:cNvGraphicFramePr>
            <a:graphicFrameLocks noChangeAspect="1"/>
          </p:cNvGraphicFramePr>
          <p:nvPr/>
        </p:nvGraphicFramePr>
        <p:xfrm>
          <a:off x="1600200" y="0"/>
          <a:ext cx="620395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9" name="Image" r:id="rId4" imgW="8685714" imgH="9600000" progId="Photoshop.Image.9">
                  <p:embed/>
                </p:oleObj>
              </mc:Choice>
              <mc:Fallback>
                <p:oleObj name="Image" r:id="rId4" imgW="8685714" imgH="9600000" progId="Photoshop.Image.9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0"/>
                        <a:ext cx="620395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1" name="Picture 1" descr="01p019_t0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13" y="968375"/>
            <a:ext cx="6707187" cy="680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2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7920037" cy="914400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How Many Genes Does a Cell Need?</a:t>
            </a:r>
          </a:p>
        </p:txBody>
      </p:sp>
      <p:sp>
        <p:nvSpPr>
          <p:cNvPr id="66563" name="TextBox 1"/>
          <p:cNvSpPr txBox="1">
            <a:spLocks noChangeArrowheads="1"/>
          </p:cNvSpPr>
          <p:nvPr/>
        </p:nvSpPr>
        <p:spPr bwMode="auto">
          <a:xfrm>
            <a:off x="3352800" y="1857375"/>
            <a:ext cx="18415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200" i="1">
                <a:solidFill>
                  <a:srgbClr val="000066"/>
                </a:solidFill>
                <a:latin typeface="Times New Roman" charset="0"/>
              </a:rPr>
              <a:t>(Mycoplasma genitalium)</a:t>
            </a:r>
          </a:p>
        </p:txBody>
      </p:sp>
      <p:sp>
        <p:nvSpPr>
          <p:cNvPr id="66564" name="TextBox 3"/>
          <p:cNvSpPr txBox="1">
            <a:spLocks noChangeArrowheads="1"/>
          </p:cNvSpPr>
          <p:nvPr/>
        </p:nvSpPr>
        <p:spPr bwMode="auto">
          <a:xfrm>
            <a:off x="1905000" y="1995488"/>
            <a:ext cx="18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1200">
              <a:solidFill>
                <a:srgbClr val="000066"/>
              </a:solidFill>
            </a:endParaRPr>
          </a:p>
        </p:txBody>
      </p:sp>
      <p:cxnSp>
        <p:nvCxnSpPr>
          <p:cNvPr id="66565" name="Straight Connector 5"/>
          <p:cNvCxnSpPr>
            <a:cxnSpLocks noChangeShapeType="1"/>
          </p:cNvCxnSpPr>
          <p:nvPr/>
        </p:nvCxnSpPr>
        <p:spPr bwMode="auto">
          <a:xfrm>
            <a:off x="1497013" y="1995488"/>
            <a:ext cx="109378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ext Box 1027"/>
          <p:cNvSpPr txBox="1">
            <a:spLocks noChangeArrowheads="1"/>
          </p:cNvSpPr>
          <p:nvPr/>
        </p:nvSpPr>
        <p:spPr bwMode="auto">
          <a:xfrm>
            <a:off x="268288" y="3892550"/>
            <a:ext cx="2703512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800">
                <a:solidFill>
                  <a:schemeClr val="bg1"/>
                </a:solidFill>
                <a:hlinkClick r:id="rId2"/>
              </a:rPr>
              <a:t>http://www.sigmaaldrich.com/etc/medialib/docs/Sigma-Aldrich/General_Information/metabolicpathways_updated_02_07.Par.0001.File.tmp/metabolic_pathways_poster.pdf</a:t>
            </a:r>
            <a:endParaRPr lang="en-US" altLang="en-US" sz="1800">
              <a:solidFill>
                <a:schemeClr val="bg1"/>
              </a:solidFill>
            </a:endParaRPr>
          </a:p>
        </p:txBody>
      </p:sp>
      <p:pic>
        <p:nvPicPr>
          <p:cNvPr id="68611" name="Picture 1028" descr="17f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0"/>
            <a:ext cx="53482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2" name="TextBox 4"/>
          <p:cNvSpPr txBox="1">
            <a:spLocks noChangeArrowheads="1"/>
          </p:cNvSpPr>
          <p:nvPr/>
        </p:nvSpPr>
        <p:spPr bwMode="auto">
          <a:xfrm>
            <a:off x="0" y="609600"/>
            <a:ext cx="35814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100000"/>
              <a:buChar char="•"/>
              <a:defRPr sz="3200">
                <a:solidFill>
                  <a:srgbClr val="000066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SzPct val="100000"/>
              <a:buChar char="–"/>
              <a:defRPr sz="2800">
                <a:solidFill>
                  <a:srgbClr val="000066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SzPct val="100000"/>
              <a:buChar char="•"/>
              <a:defRPr sz="2400">
                <a:solidFill>
                  <a:srgbClr val="000066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SzPct val="100000"/>
              <a:buChar char="–"/>
              <a:defRPr sz="2000">
                <a:solidFill>
                  <a:srgbClr val="000066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»"/>
              <a:defRPr sz="2000">
                <a:solidFill>
                  <a:srgbClr val="000066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/>
              <a:t>Figure 17.2 A metabolic map, indicating the reactions of intermediary metabolism and the enzymes that catalyze them.  More than 500 different chemical intermediates, or metabolites, and a greater number of enzymes are represented here.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000"/>
              <a:t>For a detailed look go to: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7920037" cy="914400"/>
          </a:xfrm>
        </p:spPr>
        <p:txBody>
          <a:bodyPr/>
          <a:lstStyle/>
          <a:p>
            <a:r>
              <a:rPr lang="en-US" altLang="en-US" sz="3200">
                <a:ea typeface="MS PGothic" charset="-128"/>
                <a:cs typeface="ＭＳ Ｐゴシック" charset="-128"/>
              </a:rPr>
              <a:t>Outline</a:t>
            </a:r>
          </a:p>
        </p:txBody>
      </p:sp>
      <p:sp>
        <p:nvSpPr>
          <p:cNvPr id="69634" name="TextBox 3"/>
          <p:cNvSpPr txBox="1">
            <a:spLocks noChangeArrowheads="1"/>
          </p:cNvSpPr>
          <p:nvPr/>
        </p:nvSpPr>
        <p:spPr bwMode="auto">
          <a:xfrm>
            <a:off x="1905000" y="1995488"/>
            <a:ext cx="18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1200">
              <a:solidFill>
                <a:srgbClr val="000066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33400" y="1127125"/>
            <a:ext cx="8377238" cy="573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 marL="342900" indent="-3429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Three Domains of Life – Biochemistry in Common</a:t>
            </a:r>
          </a:p>
          <a:p>
            <a:pPr eaLnBrk="1" hangingPunct="1"/>
            <a:r>
              <a:rPr lang="en-US" altLang="en-US"/>
              <a:t>Chemical Elements of Life</a:t>
            </a:r>
          </a:p>
          <a:p>
            <a:pPr eaLnBrk="1" hangingPunct="1"/>
            <a:r>
              <a:rPr lang="en-US" altLang="en-US"/>
              <a:t>Functional Groups of Biomolecules</a:t>
            </a:r>
          </a:p>
          <a:p>
            <a:pPr eaLnBrk="1" hangingPunct="1"/>
            <a:r>
              <a:rPr lang="en-US" altLang="en-US"/>
              <a:t>Biopolymers</a:t>
            </a:r>
          </a:p>
          <a:p>
            <a:pPr eaLnBrk="1" hangingPunct="1"/>
            <a:r>
              <a:rPr lang="en-US" altLang="en-US"/>
              <a:t>Weak Forces</a:t>
            </a:r>
          </a:p>
          <a:p>
            <a:pPr eaLnBrk="1" hangingPunct="1"/>
            <a:r>
              <a:rPr lang="en-US" altLang="en-US"/>
              <a:t>Bond Energies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1.2  What Kinds of Molecules are Biomolecules?</a:t>
            </a:r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>
          <a:xfrm>
            <a:off x="80963" y="990600"/>
            <a:ext cx="8910637" cy="5730875"/>
          </a:xfrm>
        </p:spPr>
        <p:txBody>
          <a:bodyPr/>
          <a:lstStyle/>
          <a:p>
            <a:r>
              <a:rPr lang="en-US" altLang="en-US">
                <a:ea typeface="MS PGothic" charset="-128"/>
                <a:cs typeface="ＭＳ Ｐゴシック" charset="-128"/>
              </a:rPr>
              <a:t>H, O, C and N make up 99+% of atoms in the human body</a:t>
            </a:r>
          </a:p>
          <a:p>
            <a:endParaRPr lang="en-US" altLang="en-US">
              <a:ea typeface="MS PGothic" charset="-128"/>
              <a:cs typeface="ＭＳ Ｐゴシック" charset="-128"/>
            </a:endParaRPr>
          </a:p>
        </p:txBody>
      </p:sp>
      <p:graphicFrame>
        <p:nvGraphicFramePr>
          <p:cNvPr id="31768" name="Group 24"/>
          <p:cNvGraphicFramePr>
            <a:graphicFrameLocks noGrp="1"/>
          </p:cNvGraphicFramePr>
          <p:nvPr/>
        </p:nvGraphicFramePr>
        <p:xfrm>
          <a:off x="1219200" y="2362200"/>
          <a:ext cx="6858000" cy="2817815"/>
        </p:xfrm>
        <a:graphic>
          <a:graphicData uri="http://schemas.openxmlformats.org/drawingml/2006/table">
            <a:tbl>
              <a:tblPr/>
              <a:tblGrid>
                <a:gridCol w="3429000"/>
                <a:gridCol w="3429000"/>
              </a:tblGrid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ELEMENT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PERCENTAGE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Hydrogen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C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CDEC"/>
                    </a:solidFill>
                  </a:tcPr>
                </a:tc>
              </a:tr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Oxygen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25.5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F6"/>
                    </a:solidFill>
                  </a:tcPr>
                </a:tc>
              </a:tr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Carbon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C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9.5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CDEC"/>
                    </a:solidFill>
                  </a:tcPr>
                </a:tc>
              </a:tr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Nitrogen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ＭＳ Ｐゴシック" pitchFamily="34" charset="-128"/>
                        </a:rPr>
                        <a:t>1.4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F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1026" descr="Bioelem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-1600200"/>
            <a:ext cx="8035925" cy="1040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itle 1"/>
          <p:cNvSpPr>
            <a:spLocks noGrp="1"/>
          </p:cNvSpPr>
          <p:nvPr>
            <p:ph type="title"/>
          </p:nvPr>
        </p:nvSpPr>
        <p:spPr>
          <a:xfrm>
            <a:off x="80963" y="0"/>
            <a:ext cx="3424237" cy="914400"/>
          </a:xfrm>
        </p:spPr>
        <p:txBody>
          <a:bodyPr/>
          <a:lstStyle/>
          <a:p>
            <a:r>
              <a:rPr lang="en-US" altLang="en-US" sz="2800">
                <a:ea typeface="MS PGothic" charset="-128"/>
                <a:cs typeface="ＭＳ Ｐゴシック" charset="-128"/>
              </a:rPr>
              <a:t>What are the major ions of life?</a:t>
            </a:r>
          </a:p>
        </p:txBody>
      </p:sp>
      <p:sp>
        <p:nvSpPr>
          <p:cNvPr id="76802" name="TextBox 3"/>
          <p:cNvSpPr txBox="1">
            <a:spLocks noChangeArrowheads="1"/>
          </p:cNvSpPr>
          <p:nvPr/>
        </p:nvSpPr>
        <p:spPr bwMode="auto">
          <a:xfrm>
            <a:off x="1905000" y="1995488"/>
            <a:ext cx="18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Times" charset="0"/>
              <a:buChar char="•"/>
              <a:defRPr sz="2800">
                <a:solidFill>
                  <a:schemeClr val="bg1"/>
                </a:solidFill>
                <a:latin typeface="Arial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1200">
              <a:solidFill>
                <a:srgbClr val="000066"/>
              </a:solidFill>
            </a:endParaRPr>
          </a:p>
        </p:txBody>
      </p:sp>
      <p:pic>
        <p:nvPicPr>
          <p:cNvPr id="4915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0"/>
            <a:ext cx="58293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IOCHE~1">
  <a:themeElements>
    <a:clrScheme name="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7_BIOCHE~1">
  <a:themeElements>
    <a:clrScheme name="Custom 4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E31D1D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IOCHE~1">
  <a:themeElements>
    <a:clrScheme name="Custom 11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BIOCHE~1">
  <a:themeElements>
    <a:clrScheme name="">
      <a:dk1>
        <a:srgbClr val="000000"/>
      </a:dk1>
      <a:lt1>
        <a:srgbClr val="000000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IOCHE~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IOCHE~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IOCHE~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IOCHE~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C:\PROGRA~1\MICROS~2\TEMPLA~1\PRESEN~1\BIOCHE~1.POT</Template>
  <TotalTime>46362964</TotalTime>
  <Words>276</Words>
  <Application>Microsoft Macintosh PowerPoint</Application>
  <PresentationFormat>On-screen Show (4:3)</PresentationFormat>
  <Paragraphs>58</Paragraphs>
  <Slides>28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MS PGothic</vt:lpstr>
      <vt:lpstr>Arial</vt:lpstr>
      <vt:lpstr>ＭＳ Ｐゴシック</vt:lpstr>
      <vt:lpstr>Times</vt:lpstr>
      <vt:lpstr>Times New Roman</vt:lpstr>
      <vt:lpstr>Verdana</vt:lpstr>
      <vt:lpstr>BIOCHE~1</vt:lpstr>
      <vt:lpstr>7_BIOCHE~1</vt:lpstr>
      <vt:lpstr>2_BIOCHE~1</vt:lpstr>
      <vt:lpstr>1_BIOCHE~1</vt:lpstr>
      <vt:lpstr>Image</vt:lpstr>
      <vt:lpstr>Chapter 1 The Facts of Life:  Chemistry is the Logic of Biological Phenomena</vt:lpstr>
      <vt:lpstr>PowerPoint Presentation</vt:lpstr>
      <vt:lpstr>PowerPoint Presentation</vt:lpstr>
      <vt:lpstr>How Many Genes Does a Cell Need?</vt:lpstr>
      <vt:lpstr>PowerPoint Presentation</vt:lpstr>
      <vt:lpstr>Outline</vt:lpstr>
      <vt:lpstr>1.2  What Kinds of Molecules are Biomolecules?</vt:lpstr>
      <vt:lpstr>PowerPoint Presentation</vt:lpstr>
      <vt:lpstr>What are the major ions of life?</vt:lpstr>
      <vt:lpstr>PowerPoint Presentation</vt:lpstr>
      <vt:lpstr>PowerPoint Presentation</vt:lpstr>
      <vt:lpstr>PowerPoint Presentation</vt:lpstr>
      <vt:lpstr>Fig.1.9  Biopolymers (aka. macromolecules)</vt:lpstr>
      <vt:lpstr>Fig.1.9  Biopolymers (aka. macromolecules)</vt:lpstr>
      <vt:lpstr>Fig.1.9  Biopolymers (aka. macromolecules)</vt:lpstr>
      <vt:lpstr>The Major Biopolymers</vt:lpstr>
      <vt:lpstr>Sec. 1.4   Properties of Biomolecules Reflect  Their Fitness to the Living Condition</vt:lpstr>
      <vt:lpstr>Figure 1.17  Denaturation and renaturation of the intricate structure of a protein.</vt:lpstr>
      <vt:lpstr>PowerPoint Presentation</vt:lpstr>
      <vt:lpstr>PowerPoint Presentation</vt:lpstr>
      <vt:lpstr>PowerPoint Presentation</vt:lpstr>
      <vt:lpstr>PowerPoint Presentation</vt:lpstr>
      <vt:lpstr>Fig. 1.12  Van der Waals Forces Are Important to Biomolecular Interactions</vt:lpstr>
      <vt:lpstr>Fig. 1.14  Some biologically important H bonds</vt:lpstr>
      <vt:lpstr>PowerPoint Presentation</vt:lpstr>
      <vt:lpstr>Fig. 1.14  Some biologically important H bonds</vt:lpstr>
      <vt:lpstr>PowerPoint Presentation</vt:lpstr>
      <vt:lpstr>Two Important Points About Weak Forces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6</dc:title>
  <dc:creator>Charles M. Grisham</dc:creator>
  <cp:lastModifiedBy>Robert Marsh</cp:lastModifiedBy>
  <cp:revision>673</cp:revision>
  <dcterms:created xsi:type="dcterms:W3CDTF">1998-08-18T15:56:28Z</dcterms:created>
  <dcterms:modified xsi:type="dcterms:W3CDTF">2016-08-12T05:32:21Z</dcterms:modified>
</cp:coreProperties>
</file>